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81" r:id="rId3"/>
    <p:sldId id="259" r:id="rId4"/>
    <p:sldId id="265" r:id="rId5"/>
    <p:sldId id="266" r:id="rId6"/>
    <p:sldId id="260" r:id="rId7"/>
    <p:sldId id="271" r:id="rId8"/>
    <p:sldId id="268" r:id="rId9"/>
    <p:sldId id="269" r:id="rId10"/>
    <p:sldId id="267" r:id="rId11"/>
    <p:sldId id="384" r:id="rId12"/>
    <p:sldId id="38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369083884da90c91" providerId="OrgId" clId="{534DADBB-865E-4DC1-A005-A46511A7BE91}"/>
    <pc:docChg chg="custSel modSld">
      <pc:chgData name="Schuller, P (SHS Teacher)" userId="369083884da90c91" providerId="OrgId" clId="{534DADBB-865E-4DC1-A005-A46511A7BE91}" dt="2020-01-08T07:17:35.401" v="305" actId="113"/>
      <pc:docMkLst>
        <pc:docMk/>
      </pc:docMkLst>
      <pc:sldChg chg="modSp">
        <pc:chgData name="Schuller, P (SHS Teacher)" userId="369083884da90c91" providerId="OrgId" clId="{534DADBB-865E-4DC1-A005-A46511A7BE91}" dt="2020-01-08T07:17:35.401" v="305" actId="113"/>
        <pc:sldMkLst>
          <pc:docMk/>
          <pc:sldMk cId="3740600056" sldId="256"/>
        </pc:sldMkLst>
        <pc:spChg chg="mod">
          <ac:chgData name="Schuller, P (SHS Teacher)" userId="369083884da90c91" providerId="OrgId" clId="{534DADBB-865E-4DC1-A005-A46511A7BE91}" dt="2020-01-08T07:17:35.401" v="305" actId="113"/>
          <ac:spMkLst>
            <pc:docMk/>
            <pc:sldMk cId="3740600056" sldId="256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81547998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Hello Year 11. Date and title into your book please.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/>
              <a:t>Title: Resultant Forces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6256" y="1772816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Connect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E14-9559-4211-89E3-F131C8D07703}" type="datetime1">
              <a:rPr lang="en-GB" sz="2800" smtClean="0">
                <a:solidFill>
                  <a:srgbClr val="FF0000"/>
                </a:solidFill>
              </a:rPr>
              <a:t>17/09/2020</a:t>
            </a:fld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2564904"/>
            <a:ext cx="9217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Calculate the gravitational potential energy stored in a tennis ball if it has a mass of 0.1kg and has been lifted 2m off the ground.</a:t>
            </a:r>
          </a:p>
          <a:p>
            <a:endParaRPr lang="en-GB" sz="2400" dirty="0"/>
          </a:p>
          <a:p>
            <a:r>
              <a:rPr lang="en-GB" sz="2400" dirty="0"/>
              <a:t>The gravitational field strength is 9.8 N/kg.</a:t>
            </a:r>
          </a:p>
          <a:p>
            <a:endParaRPr lang="en-GB" sz="2400" dirty="0"/>
          </a:p>
          <a:p>
            <a:pPr algn="ctr"/>
            <a:r>
              <a:rPr lang="en-GB" sz="2400" b="1" dirty="0"/>
              <a:t>Use the equation</a:t>
            </a:r>
          </a:p>
          <a:p>
            <a:pPr algn="ctr"/>
            <a:r>
              <a:rPr lang="en-GB" sz="2400" b="1" dirty="0"/>
              <a:t>E</a:t>
            </a:r>
            <a:r>
              <a:rPr lang="en-GB" sz="2400" b="1" baseline="-25000" dirty="0"/>
              <a:t>p</a:t>
            </a:r>
            <a:r>
              <a:rPr lang="en-GB" sz="2400" b="1" dirty="0"/>
              <a:t> = m x g x h</a:t>
            </a:r>
          </a:p>
        </p:txBody>
      </p:sp>
    </p:spTree>
    <p:extLst>
      <p:ext uri="{BB962C8B-B14F-4D97-AF65-F5344CB8AC3E}">
        <p14:creationId xmlns:p14="http://schemas.microsoft.com/office/powerpoint/2010/main" val="374060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b="1" dirty="0">
                <a:solidFill>
                  <a:srgbClr val="008000"/>
                </a:solidFill>
              </a:rPr>
              <a:t>Describe the movement of an object when the resultant force is zero (Grade 4)</a:t>
            </a:r>
            <a:br>
              <a:rPr lang="en-GB" sz="2400" b="1" dirty="0">
                <a:solidFill>
                  <a:srgbClr val="008000"/>
                </a:solidFill>
              </a:rPr>
            </a:br>
            <a:r>
              <a:rPr lang="en-GB" sz="2400" b="1" dirty="0">
                <a:solidFill>
                  <a:srgbClr val="FF9900"/>
                </a:solidFill>
              </a:rPr>
              <a:t>Describe the movement of an object when the resultant force is </a:t>
            </a:r>
            <a:r>
              <a:rPr lang="en-GB" sz="2400" b="1" u="sng" dirty="0">
                <a:solidFill>
                  <a:srgbClr val="FF9900"/>
                </a:solidFill>
              </a:rPr>
              <a:t>not</a:t>
            </a:r>
            <a:r>
              <a:rPr lang="en-GB" sz="2400" b="1" dirty="0">
                <a:solidFill>
                  <a:srgbClr val="FF9900"/>
                </a:solidFill>
              </a:rPr>
              <a:t> zero (Grade 5)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164353"/>
              </p:ext>
            </p:extLst>
          </p:nvPr>
        </p:nvGraphicFramePr>
        <p:xfrm>
          <a:off x="467544" y="2055678"/>
          <a:ext cx="8229600" cy="35335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If the resultant</a:t>
                      </a:r>
                      <a:r>
                        <a:rPr lang="en-GB" baseline="0" dirty="0"/>
                        <a:t> force is zero…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If the resultant force is NOT zero…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6741">
                <a:tc>
                  <a:txBody>
                    <a:bodyPr/>
                    <a:lstStyle/>
                    <a:p>
                      <a:r>
                        <a:rPr lang="en-GB" dirty="0"/>
                        <a:t>A Stationary object…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6741">
                <a:tc>
                  <a:txBody>
                    <a:bodyPr/>
                    <a:lstStyle/>
                    <a:p>
                      <a:r>
                        <a:rPr lang="en-GB" dirty="0"/>
                        <a:t>A moving object…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196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b="1" dirty="0">
                <a:solidFill>
                  <a:srgbClr val="008000"/>
                </a:solidFill>
              </a:rPr>
              <a:t>Describe the movement of an object when the resultant force is zero (Grade 4)</a:t>
            </a:r>
            <a:br>
              <a:rPr lang="en-GB" sz="2400" b="1" dirty="0">
                <a:solidFill>
                  <a:srgbClr val="008000"/>
                </a:solidFill>
              </a:rPr>
            </a:br>
            <a:r>
              <a:rPr lang="en-GB" sz="2400" b="1" dirty="0">
                <a:solidFill>
                  <a:srgbClr val="FF9900"/>
                </a:solidFill>
              </a:rPr>
              <a:t>Describe the movement of an object when the resultant force is </a:t>
            </a:r>
            <a:r>
              <a:rPr lang="en-GB" sz="2400" b="1" u="sng" dirty="0">
                <a:solidFill>
                  <a:srgbClr val="FF9900"/>
                </a:solidFill>
              </a:rPr>
              <a:t>not</a:t>
            </a:r>
            <a:r>
              <a:rPr lang="en-GB" sz="2400" b="1" dirty="0">
                <a:solidFill>
                  <a:srgbClr val="FF9900"/>
                </a:solidFill>
              </a:rPr>
              <a:t> zero (Grade 5)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1124744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67544" y="2055678"/>
          <a:ext cx="8229600" cy="35335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If the resultant</a:t>
                      </a:r>
                      <a:r>
                        <a:rPr lang="en-GB" baseline="0" dirty="0"/>
                        <a:t> force is zero…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If the resultant force is NOT zero…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6741">
                <a:tc>
                  <a:txBody>
                    <a:bodyPr/>
                    <a:lstStyle/>
                    <a:p>
                      <a:r>
                        <a:rPr lang="en-GB" dirty="0"/>
                        <a:t>A Stationary object…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6741">
                <a:tc>
                  <a:txBody>
                    <a:bodyPr/>
                    <a:lstStyle/>
                    <a:p>
                      <a:r>
                        <a:rPr lang="en-GB" dirty="0"/>
                        <a:t>A moving object…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63888" y="285293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Stay still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82002" y="4545258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Constant speed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6176" y="308398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Accelerate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56176" y="4499091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Accelerate or decelerate</a:t>
            </a:r>
          </a:p>
        </p:txBody>
      </p:sp>
    </p:spTree>
    <p:extLst>
      <p:ext uri="{BB962C8B-B14F-4D97-AF65-F5344CB8AC3E}">
        <p14:creationId xmlns:p14="http://schemas.microsoft.com/office/powerpoint/2010/main" val="35141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Calculate the overall resultant force acting on an 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Resultant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Calculate the magnitude and direction of a resultant force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Describe the overall movement of an object if the resultant force is </a:t>
            </a:r>
            <a:r>
              <a:rPr lang="en-GB" u="sng" dirty="0"/>
              <a:t>not</a:t>
            </a:r>
            <a:r>
              <a:rPr lang="en-GB" dirty="0"/>
              <a:t> zero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r>
              <a:rPr lang="en-GB" dirty="0"/>
              <a:t>Describe the movement of an object if the resultant force is zero</a:t>
            </a:r>
          </a:p>
        </p:txBody>
      </p:sp>
    </p:spTree>
    <p:extLst>
      <p:ext uri="{BB962C8B-B14F-4D97-AF65-F5344CB8AC3E}">
        <p14:creationId xmlns:p14="http://schemas.microsoft.com/office/powerpoint/2010/main" val="4280142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Calculate the overall resultant force acting on an 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Resultant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Calculate the magnitude and direction of a resultant force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Describe the overall movement of an object if the resultant force is </a:t>
            </a:r>
            <a:r>
              <a:rPr lang="en-GB" u="sng" dirty="0"/>
              <a:t>not</a:t>
            </a:r>
            <a:r>
              <a:rPr lang="en-GB" dirty="0"/>
              <a:t> zero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r>
              <a:rPr lang="en-GB" dirty="0"/>
              <a:t>Describe the movement of an object if the resultant force is zero</a:t>
            </a:r>
          </a:p>
        </p:txBody>
      </p:sp>
    </p:spTree>
    <p:extLst>
      <p:ext uri="{BB962C8B-B14F-4D97-AF65-F5344CB8AC3E}">
        <p14:creationId xmlns:p14="http://schemas.microsoft.com/office/powerpoint/2010/main" val="932629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5" name="Picture 15" descr="foot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504" y="396654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31342" y="3525217"/>
            <a:ext cx="58806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1950" indent="-36195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5413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286DA6"/>
              </a:buClr>
              <a:buFont typeface="Wingdings" pitchFamily="2" charset="2"/>
              <a:buChar char="l"/>
            </a:pP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The </a:t>
            </a:r>
            <a:r>
              <a:rPr lang="en-GB" altLang="en-US" sz="2400" b="1">
                <a:solidFill>
                  <a:srgbClr val="010066"/>
                </a:solidFill>
                <a:latin typeface="Century Gothic" panose="020B0502020202020204" pitchFamily="34" charset="0"/>
              </a:rPr>
              <a:t>direction</a:t>
            </a: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 of each arrow shows the </a:t>
            </a:r>
            <a:r>
              <a:rPr lang="en-GB" altLang="en-US" sz="2400" b="1">
                <a:solidFill>
                  <a:srgbClr val="010066"/>
                </a:solidFill>
                <a:latin typeface="Century Gothic" panose="020B0502020202020204" pitchFamily="34" charset="0"/>
              </a:rPr>
              <a:t>direction</a:t>
            </a: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 of each force.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2534617"/>
            <a:ext cx="8324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5413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A force diagram uses labelled arrows to show all the forces acting on the object.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7504" y="5508005"/>
            <a:ext cx="5607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What is the force diagram for this ball when it first starts to fall?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921054" y="3280742"/>
            <a:ext cx="1727200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>
                <a:solidFill>
                  <a:srgbClr val="286DA6"/>
                </a:solidFill>
                <a:latin typeface="Century Gothic" panose="020B0502020202020204" pitchFamily="34" charset="0"/>
              </a:rPr>
              <a:t>air resistance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903267" y="5747717"/>
            <a:ext cx="1183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400" b="1">
                <a:solidFill>
                  <a:srgbClr val="286DA6"/>
                </a:solidFill>
                <a:latin typeface="Century Gothic" panose="020B0502020202020204" pitchFamily="34" charset="0"/>
              </a:rPr>
              <a:t>weight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663879" y="5471492"/>
            <a:ext cx="0" cy="1104900"/>
          </a:xfrm>
          <a:prstGeom prst="line">
            <a:avLst/>
          </a:prstGeom>
          <a:noFill/>
          <a:ln w="152400">
            <a:solidFill>
              <a:srgbClr val="FF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07504" y="1544017"/>
            <a:ext cx="8020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5413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The forces acting on any object can be shown using a </a:t>
            </a:r>
            <a:r>
              <a:rPr lang="en-GB" altLang="en-US" sz="2400" b="1">
                <a:solidFill>
                  <a:srgbClr val="286DA6"/>
                </a:solidFill>
                <a:latin typeface="Century Gothic" panose="020B0502020202020204" pitchFamily="34" charset="0"/>
              </a:rPr>
              <a:t>force diagram</a:t>
            </a: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31341" y="4517405"/>
            <a:ext cx="588064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1950" indent="-36195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54133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286DA6"/>
              </a:buClr>
              <a:buFont typeface="Wingdings" pitchFamily="2" charset="2"/>
              <a:buChar char="l"/>
            </a:pP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The </a:t>
            </a:r>
            <a:r>
              <a:rPr lang="en-GB" altLang="en-US" sz="2400" b="1" dirty="0">
                <a:solidFill>
                  <a:srgbClr val="010066"/>
                </a:solidFill>
                <a:latin typeface="Century Gothic" panose="020B0502020202020204" pitchFamily="34" charset="0"/>
              </a:rPr>
              <a:t>length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 of each arrow is proportional to the </a:t>
            </a:r>
            <a:r>
              <a:rPr lang="en-GB" altLang="en-US" sz="2400" b="1" dirty="0">
                <a:solidFill>
                  <a:srgbClr val="010066"/>
                </a:solidFill>
                <a:latin typeface="Century Gothic" panose="020B0502020202020204" pitchFamily="34" charset="0"/>
              </a:rPr>
              <a:t>size</a:t>
            </a:r>
            <a:r>
              <a:rPr lang="en-GB" altLang="en-US" sz="2400" dirty="0">
                <a:solidFill>
                  <a:srgbClr val="010066"/>
                </a:solidFill>
                <a:latin typeface="Century Gothic" panose="020B0502020202020204" pitchFamily="34" charset="0"/>
              </a:rPr>
              <a:t> of the force.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V="1">
            <a:off x="6663879" y="3274392"/>
            <a:ext cx="0" cy="630238"/>
          </a:xfrm>
          <a:prstGeom prst="line">
            <a:avLst/>
          </a:prstGeom>
          <a:noFill/>
          <a:ln w="152400">
            <a:solidFill>
              <a:srgbClr val="FF0000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2400">
              <a:solidFill>
                <a:srgbClr val="0100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107504" y="6381328"/>
            <a:ext cx="5607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Forces are measured in </a:t>
            </a:r>
            <a:r>
              <a:rPr lang="en-GB" altLang="en-US" sz="2400" b="1">
                <a:solidFill>
                  <a:srgbClr val="286DA6"/>
                </a:solidFill>
                <a:latin typeface="Century Gothic" panose="020B0502020202020204" pitchFamily="34" charset="0"/>
              </a:rPr>
              <a:t>newtons</a:t>
            </a: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 (</a:t>
            </a:r>
            <a:r>
              <a:rPr lang="en-GB" altLang="en-US" sz="2400" b="1">
                <a:solidFill>
                  <a:srgbClr val="286DA6"/>
                </a:solidFill>
                <a:latin typeface="Century Gothic" panose="020B0502020202020204" pitchFamily="34" charset="0"/>
              </a:rPr>
              <a:t>N</a:t>
            </a:r>
            <a:r>
              <a:rPr lang="en-GB" altLang="en-US" sz="2400">
                <a:solidFill>
                  <a:srgbClr val="010066"/>
                </a:solidFill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9804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3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Resultant force is not z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836786"/>
            <a:ext cx="4877099" cy="30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2050" name="Picture 2" descr="Stick figure holding up we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8070"/>
            <a:ext cx="3768353" cy="23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nt force is not ze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12" y="1524783"/>
            <a:ext cx="4183252" cy="259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306896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92080" y="296796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83768" y="558924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c)</a:t>
            </a:r>
          </a:p>
        </p:txBody>
      </p:sp>
      <p:pic>
        <p:nvPicPr>
          <p:cNvPr id="2055" name="Picture 7" descr="T:\Teaching and Learning\KAGAN\KAGAN\KAGAN images\Power Point Pals\Kagan Structures_Large\Timed Pair Sha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771" y="4844688"/>
            <a:ext cx="2227768" cy="222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79561" y="4005064"/>
            <a:ext cx="464903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What is happening in these pictures?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Describe the movement of the bar.</a:t>
            </a:r>
          </a:p>
        </p:txBody>
      </p:sp>
    </p:spTree>
    <p:extLst>
      <p:ext uri="{BB962C8B-B14F-4D97-AF65-F5344CB8AC3E}">
        <p14:creationId xmlns:p14="http://schemas.microsoft.com/office/powerpoint/2010/main" val="3883335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Resultant force is not z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836786"/>
            <a:ext cx="4877099" cy="30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2050" name="Picture 2" descr="Stick figure holding up we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8070"/>
            <a:ext cx="3768353" cy="23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nt force is not ze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12" y="1524783"/>
            <a:ext cx="4183252" cy="259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306896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92080" y="296796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83768" y="558924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975" y="1494076"/>
            <a:ext cx="706475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The forces are balanced, so the bar stays in the same position.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36680" y="3899486"/>
            <a:ext cx="80073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The forces are unbalanced; the up force is larger, so the bar moves up.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6485737"/>
            <a:ext cx="867096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The forces are unbalanced; the down force is larger, so the bar moves down.</a:t>
            </a:r>
          </a:p>
        </p:txBody>
      </p:sp>
    </p:spTree>
    <p:extLst>
      <p:ext uri="{BB962C8B-B14F-4D97-AF65-F5344CB8AC3E}">
        <p14:creationId xmlns:p14="http://schemas.microsoft.com/office/powerpoint/2010/main" val="212810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39725" y="1484784"/>
            <a:ext cx="8580438" cy="1200329"/>
          </a:xfrm>
          <a:prstGeom prst="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/>
            <a:r>
              <a:rPr lang="en-GB" sz="2400" dirty="0">
                <a:latin typeface="+mj-lt"/>
              </a:rPr>
              <a:t>There are usually several different forces acting on an object. The overall motion of the object will depend on the size and direction of all the forces.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39725" y="2966087"/>
            <a:ext cx="8426450" cy="1200329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/>
            <a:r>
              <a:rPr lang="en-GB" sz="2400" dirty="0">
                <a:latin typeface="+mj-lt"/>
              </a:rPr>
              <a:t>The motion of the object will depend on the </a:t>
            </a:r>
            <a:r>
              <a:rPr lang="en-GB" sz="2400" b="1" dirty="0">
                <a:solidFill>
                  <a:srgbClr val="286DA6"/>
                </a:solidFill>
                <a:latin typeface="+mj-lt"/>
              </a:rPr>
              <a:t>resultant force</a:t>
            </a:r>
            <a:r>
              <a:rPr lang="en-GB" sz="2400" dirty="0">
                <a:latin typeface="+mj-lt"/>
              </a:rPr>
              <a:t>. This is calculated by adding all the forces together, taking their direction into account.</a:t>
            </a:r>
          </a:p>
        </p:txBody>
      </p:sp>
      <p:pic>
        <p:nvPicPr>
          <p:cNvPr id="15" name="Picture 8" descr="cr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4564815"/>
            <a:ext cx="2390775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15"/>
          <p:cNvSpPr>
            <a:spLocks noChangeArrowheads="1"/>
          </p:cNvSpPr>
          <p:nvPr/>
        </p:nvSpPr>
        <p:spPr bwMode="auto">
          <a:xfrm rot="5400000">
            <a:off x="733425" y="5179178"/>
            <a:ext cx="419100" cy="1079500"/>
          </a:xfrm>
          <a:prstGeom prst="downArrow">
            <a:avLst>
              <a:gd name="adj1" fmla="val 31824"/>
              <a:gd name="adj2" fmla="val 65789"/>
            </a:avLst>
          </a:prstGeom>
          <a:solidFill>
            <a:srgbClr val="FF0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latin typeface="+mj-lt"/>
            </a:endParaRP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 rot="16200000">
            <a:off x="4643437" y="5393490"/>
            <a:ext cx="419100" cy="647700"/>
          </a:xfrm>
          <a:prstGeom prst="downArrow">
            <a:avLst>
              <a:gd name="adj1" fmla="val 31824"/>
              <a:gd name="adj2" fmla="val 58334"/>
            </a:avLst>
          </a:prstGeom>
          <a:solidFill>
            <a:srgbClr val="FF0000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latin typeface="+mj-lt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5436096" y="4578562"/>
            <a:ext cx="35673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2800" dirty="0">
                <a:latin typeface="+mj-lt"/>
              </a:rPr>
              <a:t>Resultant force on the crate 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>
                <a:latin typeface="+mj-lt"/>
              </a:rPr>
              <a:t>= 50</a:t>
            </a:r>
            <a:r>
              <a:rPr lang="en-GB" sz="1200" dirty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N – 30</a:t>
            </a:r>
            <a:r>
              <a:rPr lang="en-GB" sz="1200" dirty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N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5436096" y="6444139"/>
            <a:ext cx="2724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400" dirty="0">
                <a:latin typeface="+mj-lt"/>
              </a:rPr>
              <a:t>= </a:t>
            </a:r>
            <a:r>
              <a:rPr lang="en-GB" sz="2400" b="1" dirty="0">
                <a:solidFill>
                  <a:srgbClr val="286DA6"/>
                </a:solidFill>
                <a:latin typeface="+mj-lt"/>
              </a:rPr>
              <a:t>20</a:t>
            </a:r>
            <a:r>
              <a:rPr lang="en-GB" sz="1100" b="1" dirty="0">
                <a:solidFill>
                  <a:srgbClr val="286DA6"/>
                </a:solidFill>
                <a:latin typeface="+mj-lt"/>
              </a:rPr>
              <a:t> </a:t>
            </a:r>
            <a:r>
              <a:rPr lang="en-GB" sz="2400" b="1" dirty="0">
                <a:solidFill>
                  <a:srgbClr val="286DA6"/>
                </a:solidFill>
                <a:latin typeface="+mj-lt"/>
              </a:rPr>
              <a:t>N to the left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515719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50N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1765" y="5157192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0738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ford mondeo estate mk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9" b="14073"/>
          <a:stretch/>
        </p:blipFill>
        <p:spPr bwMode="auto">
          <a:xfrm rot="322341" flipH="1">
            <a:off x="2418554" y="1942582"/>
            <a:ext cx="4380177" cy="186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6584332" y="2201146"/>
            <a:ext cx="1907704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450828" y="1979548"/>
            <a:ext cx="1296144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584332" y="1625082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Driving force: 1750N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372126"/>
            <a:ext cx="328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Resistive force (drag) 1000N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4777988"/>
            <a:ext cx="4322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What is the resultant force?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0638" y="5707352"/>
            <a:ext cx="7462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1750 – 1000 = 750N to the left.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79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ford mondeo estate mk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9" b="14073"/>
          <a:stretch/>
        </p:blipFill>
        <p:spPr bwMode="auto">
          <a:xfrm rot="322341" flipH="1">
            <a:off x="2418554" y="1942582"/>
            <a:ext cx="4380177" cy="186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6596160" y="2267123"/>
            <a:ext cx="1907704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270299" y="2051210"/>
            <a:ext cx="1890217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596160" y="1691059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Driving force: 1750N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80528" y="1443788"/>
            <a:ext cx="328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Resistive force (drag) 1750N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4777988"/>
            <a:ext cx="4322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What is the resultant force?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0298" y="5450408"/>
            <a:ext cx="8164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</a:rPr>
              <a:t>1750 – 1750 = 0N – Stay at the same speed.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62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ford mondeo estate mk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5" b="10615"/>
          <a:stretch/>
        </p:blipFill>
        <p:spPr bwMode="auto">
          <a:xfrm>
            <a:off x="1911970" y="2110790"/>
            <a:ext cx="5405337" cy="23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b="1" dirty="0">
                <a:solidFill>
                  <a:srgbClr val="FF0000"/>
                </a:solidFill>
              </a:rPr>
              <a:t>Calculate the magnitude and direction of a resultant force (Grade 1-3)</a:t>
            </a:r>
            <a:r>
              <a:rPr lang="en-GB" sz="1400" b="1" dirty="0">
                <a:solidFill>
                  <a:srgbClr val="0070C0"/>
                </a:solidFill>
              </a:rPr>
              <a:t/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>
                <a:solidFill>
                  <a:srgbClr val="FF9900"/>
                </a:solidFill>
              </a:rPr>
              <a:t>Describe the movement of an object when the resultant force is zero (Grade 4)</a:t>
            </a:r>
            <a:r>
              <a:rPr lang="en-GB" sz="1400" b="1" dirty="0">
                <a:solidFill>
                  <a:srgbClr val="7030A0"/>
                </a:solidFill>
              </a:rPr>
              <a:t/>
            </a:r>
            <a:br>
              <a:rPr lang="en-GB" sz="1400" b="1" dirty="0">
                <a:solidFill>
                  <a:srgbClr val="7030A0"/>
                </a:solidFill>
              </a:rPr>
            </a:br>
            <a:r>
              <a:rPr lang="en-GB" sz="1400" b="1" dirty="0">
                <a:solidFill>
                  <a:srgbClr val="008000"/>
                </a:solidFill>
              </a:rPr>
              <a:t>Describe the movement of an object when the resultant force is </a:t>
            </a:r>
            <a:r>
              <a:rPr lang="en-GB" sz="1400" b="1" u="sng" dirty="0">
                <a:solidFill>
                  <a:srgbClr val="008000"/>
                </a:solidFill>
              </a:rPr>
              <a:t>not</a:t>
            </a:r>
            <a:r>
              <a:rPr lang="en-GB" sz="1400" b="1" dirty="0">
                <a:solidFill>
                  <a:srgbClr val="008000"/>
                </a:solidFill>
              </a:rPr>
              <a:t> zero (Grade 5)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6643512" y="2187228"/>
            <a:ext cx="1907704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966861" y="2110790"/>
            <a:ext cx="1890217" cy="4606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643512" y="1611164"/>
            <a:ext cx="228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Driving force: 250N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4774" y="1503368"/>
            <a:ext cx="336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Resistive force (friction) 250N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4777988"/>
            <a:ext cx="4322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What is the resultant force?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0638" y="5707352"/>
            <a:ext cx="5142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250 – 250 = Stay still.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Ppt Template PS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PSR</Template>
  <TotalTime>110</TotalTime>
  <Words>940</Words>
  <Application>Microsoft Office PowerPoint</Application>
  <PresentationFormat>On-screen Show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Ppt Template PSR</vt:lpstr>
      <vt:lpstr>Hello Year 11. Date and title into your book please.</vt:lpstr>
      <vt:lpstr>PowerPoint Presentation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Calculate the magnitude and direction of a resultant force (Grade 1-3) Describe the movement of an object when the resultant force is zero (Grade 4) Describe the movement of an object when the resultant force is not zero (Grade 5)</vt:lpstr>
      <vt:lpstr>Describe the movement of an object when the resultant force is zero (Grade 4) Describe the movement of an object when the resultant force is not zero (Grade 5)</vt:lpstr>
      <vt:lpstr>Describe the movement of an object when the resultant force is zero (Grade 4) Describe the movement of an object when the resultant force is not zero (Grade 5)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Year _. Date and title into your book please.</dc:title>
  <dc:creator>pschuller</dc:creator>
  <cp:lastModifiedBy>Schuller, P (SHS Teacher)</cp:lastModifiedBy>
  <cp:revision>22</cp:revision>
  <dcterms:created xsi:type="dcterms:W3CDTF">2018-01-24T19:39:13Z</dcterms:created>
  <dcterms:modified xsi:type="dcterms:W3CDTF">2020-09-17T07:22:46Z</dcterms:modified>
</cp:coreProperties>
</file>